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4630400" cy="8229600"/>
  <p:notesSz cx="8229600" cy="14630400"/>
  <p:embeddedFontLst>
    <p:embeddedFont>
      <p:font typeface="Consolas" panose="020B0609020204030204" pitchFamily="49" charset="0"/>
      <p:regular r:id="rId16"/>
      <p:bold r:id="rId17"/>
      <p:italic r:id="rId18"/>
      <p:boldItalic r:id="rId19"/>
    </p:embeddedFont>
    <p:embeddedFont>
      <p:font typeface="Instrument Sans Medium" panose="020B0604020202020204" charset="0"/>
      <p:regular r:id="rId20"/>
    </p:embeddedFont>
    <p:embeddedFont>
      <p:font typeface="Open Sans" panose="020F0502020204030204" pitchFamily="34" charset="0"/>
      <p:regular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4" d="100"/>
          <a:sy n="74" d="100"/>
        </p:scale>
        <p:origin x="446" y="-61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06168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00000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F1F1F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872978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Restaurant Order Management System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4630698"/>
            <a:ext cx="75564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2760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Sample Output: Viewing Orders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258532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Users can view pending orders and the last completed order. After processing, the pending orders list becomes empty, and the completed order is accessible.</a:t>
            </a:r>
            <a:endParaRPr lang="en-US" sz="1750" dirty="0"/>
          </a:p>
        </p:txBody>
      </p:sp>
      <p:sp>
        <p:nvSpPr>
          <p:cNvPr id="5" name="Text 2"/>
          <p:cNvSpPr/>
          <p:nvPr/>
        </p:nvSpPr>
        <p:spPr>
          <a:xfrm>
            <a:off x="793790" y="415599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View Pending Orders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793790" y="4737140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System confirms "No pending orders!" after processing.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793790" y="5718096"/>
            <a:ext cx="3501509" cy="1428750"/>
          </a:xfrm>
          <a:prstGeom prst="roundRect">
            <a:avLst>
              <a:gd name="adj" fmla="val 2381"/>
            </a:avLst>
          </a:prstGeom>
          <a:solidFill>
            <a:srgbClr val="2C2C2C"/>
          </a:solidFill>
          <a:ln/>
        </p:spPr>
      </p:sp>
      <p:sp>
        <p:nvSpPr>
          <p:cNvPr id="8" name="Shape 5"/>
          <p:cNvSpPr/>
          <p:nvPr/>
        </p:nvSpPr>
        <p:spPr>
          <a:xfrm>
            <a:off x="782479" y="5718096"/>
            <a:ext cx="3524131" cy="1428750"/>
          </a:xfrm>
          <a:prstGeom prst="roundRect">
            <a:avLst>
              <a:gd name="adj" fmla="val 2381"/>
            </a:avLst>
          </a:prstGeom>
          <a:solidFill>
            <a:srgbClr val="2C2C2C"/>
          </a:solidFill>
          <a:ln/>
        </p:spPr>
      </p:sp>
      <p:sp>
        <p:nvSpPr>
          <p:cNvPr id="9" name="Text 6"/>
          <p:cNvSpPr/>
          <p:nvPr/>
        </p:nvSpPr>
        <p:spPr>
          <a:xfrm>
            <a:off x="1009293" y="5888117"/>
            <a:ext cx="307050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Enter choice: 4No pending orders!      </a:t>
            </a:r>
            <a:endParaRPr lang="en-US" sz="1750" dirty="0"/>
          </a:p>
        </p:txBody>
      </p:sp>
      <p:sp>
        <p:nvSpPr>
          <p:cNvPr id="10" name="Text 7"/>
          <p:cNvSpPr/>
          <p:nvPr/>
        </p:nvSpPr>
        <p:spPr>
          <a:xfrm>
            <a:off x="4856321" y="4155996"/>
            <a:ext cx="315599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View Completed Orders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4856321" y="4737140"/>
            <a:ext cx="35015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Displays details of the last completed order.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4856321" y="5718096"/>
            <a:ext cx="3501509" cy="1065848"/>
          </a:xfrm>
          <a:prstGeom prst="roundRect">
            <a:avLst>
              <a:gd name="adj" fmla="val 3192"/>
            </a:avLst>
          </a:prstGeom>
          <a:solidFill>
            <a:srgbClr val="2C2C2C"/>
          </a:solidFill>
          <a:ln/>
        </p:spPr>
      </p:sp>
      <p:sp>
        <p:nvSpPr>
          <p:cNvPr id="13" name="Shape 10"/>
          <p:cNvSpPr/>
          <p:nvPr/>
        </p:nvSpPr>
        <p:spPr>
          <a:xfrm>
            <a:off x="4845010" y="5718096"/>
            <a:ext cx="3524131" cy="1065848"/>
          </a:xfrm>
          <a:prstGeom prst="roundRect">
            <a:avLst>
              <a:gd name="adj" fmla="val 3192"/>
            </a:avLst>
          </a:prstGeom>
          <a:solidFill>
            <a:srgbClr val="2C2C2C"/>
          </a:solidFill>
          <a:ln/>
        </p:spPr>
      </p:sp>
      <p:sp>
        <p:nvSpPr>
          <p:cNvPr id="14" name="Text 11"/>
          <p:cNvSpPr/>
          <p:nvPr/>
        </p:nvSpPr>
        <p:spPr>
          <a:xfrm>
            <a:off x="5071824" y="5888117"/>
            <a:ext cx="307050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Enter choice: 5</a:t>
            </a:r>
            <a:endParaRPr lang="en-US" sz="17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00207" y="555427"/>
            <a:ext cx="5786318" cy="625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900"/>
              </a:lnSpc>
              <a:buNone/>
            </a:pPr>
            <a:r>
              <a:rPr lang="en-US" sz="3900" b="1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• sample output viewing </a:t>
            </a:r>
            <a:endParaRPr lang="en-US" sz="3900" dirty="0"/>
          </a:p>
        </p:txBody>
      </p:sp>
      <p:sp>
        <p:nvSpPr>
          <p:cNvPr id="3" name="Text 1"/>
          <p:cNvSpPr/>
          <p:nvPr/>
        </p:nvSpPr>
        <p:spPr>
          <a:xfrm>
            <a:off x="700207" y="1580674"/>
            <a:ext cx="13229987" cy="320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view completed orders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700207" y="2125742"/>
            <a:ext cx="13229987" cy="320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RESTAURANT ORDER SYSTEM</a:t>
            </a:r>
            <a:endParaRPr lang="en-US" sz="1550" dirty="0"/>
          </a:p>
        </p:txBody>
      </p:sp>
      <p:sp>
        <p:nvSpPr>
          <p:cNvPr id="5" name="Text 3"/>
          <p:cNvSpPr/>
          <p:nvPr/>
        </p:nvSpPr>
        <p:spPr>
          <a:xfrm>
            <a:off x="700207" y="2670810"/>
            <a:ext cx="13229987" cy="320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Font typeface="+mj-lt"/>
              <a:buAutoNum type="arabicPeriod"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Show Menu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700207" y="3060859"/>
            <a:ext cx="13229987" cy="320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Font typeface="+mj-lt"/>
              <a:buAutoNum type="arabicPeriod" startAt="2"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Place Order</a:t>
            </a:r>
            <a:endParaRPr lang="en-US" sz="1550" dirty="0"/>
          </a:p>
        </p:txBody>
      </p:sp>
      <p:sp>
        <p:nvSpPr>
          <p:cNvPr id="7" name="Text 5"/>
          <p:cNvSpPr/>
          <p:nvPr/>
        </p:nvSpPr>
        <p:spPr>
          <a:xfrm>
            <a:off x="700207" y="3450908"/>
            <a:ext cx="13229987" cy="320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Font typeface="+mj-lt"/>
              <a:buAutoNum type="arabicPeriod" startAt="3"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Process Order</a:t>
            </a:r>
            <a:endParaRPr lang="en-US" sz="1550" dirty="0"/>
          </a:p>
        </p:txBody>
      </p:sp>
      <p:sp>
        <p:nvSpPr>
          <p:cNvPr id="8" name="Text 6"/>
          <p:cNvSpPr/>
          <p:nvPr/>
        </p:nvSpPr>
        <p:spPr>
          <a:xfrm>
            <a:off x="700207" y="3840956"/>
            <a:ext cx="13229987" cy="320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Font typeface="+mj-lt"/>
              <a:buAutoNum type="arabicPeriod" startAt="4"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View Pending Orders</a:t>
            </a:r>
            <a:endParaRPr lang="en-US" sz="1550" dirty="0"/>
          </a:p>
        </p:txBody>
      </p:sp>
      <p:sp>
        <p:nvSpPr>
          <p:cNvPr id="9" name="Text 7"/>
          <p:cNvSpPr/>
          <p:nvPr/>
        </p:nvSpPr>
        <p:spPr>
          <a:xfrm>
            <a:off x="700207" y="4231005"/>
            <a:ext cx="13229987" cy="320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Font typeface="+mj-lt"/>
              <a:buAutoNum type="arabicPeriod" startAt="5"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View Last Completed Order</a:t>
            </a:r>
            <a:endParaRPr lang="en-US" sz="1550" dirty="0"/>
          </a:p>
        </p:txBody>
      </p:sp>
      <p:sp>
        <p:nvSpPr>
          <p:cNvPr id="10" name="Text 8"/>
          <p:cNvSpPr/>
          <p:nvPr/>
        </p:nvSpPr>
        <p:spPr>
          <a:xfrm>
            <a:off x="700207" y="4621054"/>
            <a:ext cx="13229987" cy="320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Font typeface="+mj-lt"/>
              <a:buAutoNum type="arabicPeriod" startAt="6"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Exit</a:t>
            </a:r>
            <a:endParaRPr lang="en-US" sz="1550" dirty="0"/>
          </a:p>
        </p:txBody>
      </p:sp>
      <p:sp>
        <p:nvSpPr>
          <p:cNvPr id="11" name="Text 9"/>
          <p:cNvSpPr/>
          <p:nvPr/>
        </p:nvSpPr>
        <p:spPr>
          <a:xfrm>
            <a:off x="700207" y="5166122"/>
            <a:ext cx="13229987" cy="320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Enter choice: 5</a:t>
            </a:r>
            <a:endParaRPr lang="en-US" sz="1550" dirty="0"/>
          </a:p>
        </p:txBody>
      </p:sp>
      <p:sp>
        <p:nvSpPr>
          <p:cNvPr id="12" name="Text 10"/>
          <p:cNvSpPr/>
          <p:nvPr/>
        </p:nvSpPr>
        <p:spPr>
          <a:xfrm>
            <a:off x="700207" y="5711190"/>
            <a:ext cx="13229987" cy="3276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00000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📕</a:t>
            </a: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Last Completed Order 1</a:t>
            </a:r>
            <a:endParaRPr lang="en-US" sz="1550" dirty="0"/>
          </a:p>
        </p:txBody>
      </p:sp>
      <p:sp>
        <p:nvSpPr>
          <p:cNvPr id="13" name="Text 11"/>
          <p:cNvSpPr/>
          <p:nvPr/>
        </p:nvSpPr>
        <p:spPr>
          <a:xfrm>
            <a:off x="700207" y="6263878"/>
            <a:ext cx="13229987" cy="320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Customer: Adam</a:t>
            </a:r>
            <a:endParaRPr lang="en-US" sz="1550" dirty="0"/>
          </a:p>
        </p:txBody>
      </p:sp>
      <p:sp>
        <p:nvSpPr>
          <p:cNvPr id="14" name="Text 12"/>
          <p:cNvSpPr/>
          <p:nvPr/>
        </p:nvSpPr>
        <p:spPr>
          <a:xfrm>
            <a:off x="700207" y="6808946"/>
            <a:ext cx="13229987" cy="320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00"/>
              </a:lnSpc>
              <a:buSzPct val="100000"/>
              <a:buChar char="•"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Pasta x1 = Rs.149.00</a:t>
            </a:r>
            <a:endParaRPr lang="en-US" sz="1550" dirty="0"/>
          </a:p>
        </p:txBody>
      </p:sp>
      <p:sp>
        <p:nvSpPr>
          <p:cNvPr id="15" name="Text 13"/>
          <p:cNvSpPr/>
          <p:nvPr/>
        </p:nvSpPr>
        <p:spPr>
          <a:xfrm>
            <a:off x="700207" y="7354014"/>
            <a:ext cx="13229987" cy="32004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Total: Rs.149.00</a:t>
            </a:r>
            <a:endParaRPr lang="en-US" sz="15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2564606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18066" y="3293388"/>
            <a:ext cx="6976705" cy="6411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000"/>
              </a:lnSpc>
              <a:buNone/>
            </a:pPr>
            <a:r>
              <a:rPr lang="en-US" sz="40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Advantages &amp; Disadvantages</a:t>
            </a:r>
            <a:endParaRPr lang="en-US" sz="4000" dirty="0"/>
          </a:p>
        </p:txBody>
      </p:sp>
      <p:sp>
        <p:nvSpPr>
          <p:cNvPr id="4" name="Text 1"/>
          <p:cNvSpPr/>
          <p:nvPr/>
        </p:nvSpPr>
        <p:spPr>
          <a:xfrm>
            <a:off x="718066" y="4447342"/>
            <a:ext cx="4103370" cy="520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20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✅</a:t>
            </a:r>
            <a:r>
              <a:rPr lang="en-US" sz="32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Advantages</a:t>
            </a:r>
            <a:endParaRPr lang="en-US" sz="3200" dirty="0"/>
          </a:p>
        </p:txBody>
      </p:sp>
      <p:sp>
        <p:nvSpPr>
          <p:cNvPr id="5" name="Text 2"/>
          <p:cNvSpPr/>
          <p:nvPr/>
        </p:nvSpPr>
        <p:spPr>
          <a:xfrm>
            <a:off x="718066" y="5172908"/>
            <a:ext cx="6346865" cy="6562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Separation of Concerns:</a:t>
            </a:r>
            <a:r>
              <a:rPr lang="en-US" sz="16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Queue for pending, Stack for completed orders.</a:t>
            </a:r>
            <a:endParaRPr lang="en-US" sz="1600" dirty="0"/>
          </a:p>
        </p:txBody>
      </p:sp>
      <p:sp>
        <p:nvSpPr>
          <p:cNvPr id="6" name="Text 3"/>
          <p:cNvSpPr/>
          <p:nvPr/>
        </p:nvSpPr>
        <p:spPr>
          <a:xfrm>
            <a:off x="718066" y="5900976"/>
            <a:ext cx="6346865" cy="328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Simple &amp; Intuitive:</a:t>
            </a:r>
            <a:r>
              <a:rPr lang="en-US" sz="16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Mimics real-world order handling.</a:t>
            </a:r>
            <a:endParaRPr lang="en-US" sz="1600" dirty="0"/>
          </a:p>
        </p:txBody>
      </p:sp>
      <p:sp>
        <p:nvSpPr>
          <p:cNvPr id="7" name="Text 4"/>
          <p:cNvSpPr/>
          <p:nvPr/>
        </p:nvSpPr>
        <p:spPr>
          <a:xfrm>
            <a:off x="718066" y="6300907"/>
            <a:ext cx="6346865" cy="328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Efficient for Small-Scale:</a:t>
            </a:r>
            <a:r>
              <a:rPr lang="en-US" sz="16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Fast operations, dynamic memory.</a:t>
            </a:r>
            <a:endParaRPr lang="en-US" sz="1600" dirty="0"/>
          </a:p>
        </p:txBody>
      </p:sp>
      <p:sp>
        <p:nvSpPr>
          <p:cNvPr id="8" name="Text 5"/>
          <p:cNvSpPr/>
          <p:nvPr/>
        </p:nvSpPr>
        <p:spPr>
          <a:xfrm>
            <a:off x="718066" y="6700838"/>
            <a:ext cx="6346865" cy="328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Modularity:</a:t>
            </a:r>
            <a:r>
              <a:rPr lang="en-US" sz="16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Easy to maintain and expand.</a:t>
            </a:r>
            <a:endParaRPr lang="en-US" sz="1600" dirty="0"/>
          </a:p>
        </p:txBody>
      </p:sp>
      <p:sp>
        <p:nvSpPr>
          <p:cNvPr id="9" name="Text 6"/>
          <p:cNvSpPr/>
          <p:nvPr/>
        </p:nvSpPr>
        <p:spPr>
          <a:xfrm>
            <a:off x="7573089" y="4447342"/>
            <a:ext cx="4103370" cy="5204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200" dirty="0">
                <a:solidFill>
                  <a:srgbClr val="000000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❌</a:t>
            </a:r>
            <a:r>
              <a:rPr lang="en-US" sz="32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 Disadvantages</a:t>
            </a:r>
            <a:endParaRPr lang="en-US" sz="3200" dirty="0"/>
          </a:p>
        </p:txBody>
      </p:sp>
      <p:sp>
        <p:nvSpPr>
          <p:cNvPr id="10" name="Text 7"/>
          <p:cNvSpPr/>
          <p:nvPr/>
        </p:nvSpPr>
        <p:spPr>
          <a:xfrm>
            <a:off x="7573089" y="5172908"/>
            <a:ext cx="6346865" cy="65627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Limited Historical Tracking:</a:t>
            </a:r>
            <a:r>
              <a:rPr lang="en-US" sz="16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Only last completed order easily accessible.</a:t>
            </a:r>
            <a:endParaRPr lang="en-US" sz="1600" dirty="0"/>
          </a:p>
        </p:txBody>
      </p:sp>
      <p:sp>
        <p:nvSpPr>
          <p:cNvPr id="11" name="Text 8"/>
          <p:cNvSpPr/>
          <p:nvPr/>
        </p:nvSpPr>
        <p:spPr>
          <a:xfrm>
            <a:off x="7573089" y="5900976"/>
            <a:ext cx="6346865" cy="328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No Order Cancellation/Update:</a:t>
            </a:r>
            <a:r>
              <a:rPr lang="en-US" sz="16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Lacks flexibility.</a:t>
            </a:r>
            <a:endParaRPr lang="en-US" sz="1600" dirty="0"/>
          </a:p>
        </p:txBody>
      </p:sp>
      <p:sp>
        <p:nvSpPr>
          <p:cNvPr id="12" name="Text 9"/>
          <p:cNvSpPr/>
          <p:nvPr/>
        </p:nvSpPr>
        <p:spPr>
          <a:xfrm>
            <a:off x="7573089" y="6300907"/>
            <a:ext cx="6346865" cy="328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No Persistence:</a:t>
            </a:r>
            <a:r>
              <a:rPr lang="en-US" sz="16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Data lost on exit.</a:t>
            </a:r>
            <a:endParaRPr lang="en-US" sz="1600" dirty="0"/>
          </a:p>
        </p:txBody>
      </p:sp>
      <p:sp>
        <p:nvSpPr>
          <p:cNvPr id="13" name="Text 10"/>
          <p:cNvSpPr/>
          <p:nvPr/>
        </p:nvSpPr>
        <p:spPr>
          <a:xfrm>
            <a:off x="7573089" y="6700838"/>
            <a:ext cx="6346865" cy="328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Memory Leaks Risk:</a:t>
            </a:r>
            <a:r>
              <a:rPr lang="en-US" sz="16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Requires proper cleanup.</a:t>
            </a:r>
            <a:endParaRPr lang="en-US" sz="1600" dirty="0"/>
          </a:p>
        </p:txBody>
      </p:sp>
      <p:sp>
        <p:nvSpPr>
          <p:cNvPr id="14" name="Text 11"/>
          <p:cNvSpPr/>
          <p:nvPr/>
        </p:nvSpPr>
        <p:spPr>
          <a:xfrm>
            <a:off x="7573089" y="7100768"/>
            <a:ext cx="6346865" cy="328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Scalability Limitations:</a:t>
            </a:r>
            <a:r>
              <a:rPr lang="en-US" sz="16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Single-user, command-line only.</a:t>
            </a:r>
            <a:endParaRPr lang="en-US" sz="16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68307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Conclusion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3732014"/>
            <a:ext cx="7556421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This Restaurant Order Management System effectively uses Queues for pending orders and Stacks for completed orders. It ensures fair processing, quick access to recent orders, and offers an easy-to-use interface, making order management smooth and effective for small-scale operations.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6452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Introduction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913465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This console-based C program efficiently manages restaurant orders. It allows customers to place orders, staff to process them, and managers to retrieve completed orders. It demonstrates fundamental data structures in a real-world application.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17765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Problem Statement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340060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Restaurants need a simple, efficient system to manage orders. The system must accept multiple customer orders, process them in the order received, and store pending orders for FIFO processing.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4321016"/>
            <a:ext cx="4196358" cy="1730812"/>
          </a:xfrm>
          <a:prstGeom prst="roundRect">
            <a:avLst>
              <a:gd name="adj" fmla="val 8453"/>
            </a:avLst>
          </a:prstGeom>
          <a:solidFill>
            <a:srgbClr val="1F1F1F"/>
          </a:solidFill>
          <a:ln w="30480">
            <a:solidFill>
              <a:srgbClr val="575757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63310" y="4321016"/>
            <a:ext cx="121920" cy="1730812"/>
          </a:xfrm>
          <a:prstGeom prst="roundRect">
            <a:avLst>
              <a:gd name="adj" fmla="val 27907"/>
            </a:avLst>
          </a:prstGeom>
          <a:solidFill>
            <a:srgbClr val="F5F547"/>
          </a:solidFill>
          <a:ln/>
        </p:spPr>
      </p:sp>
      <p:sp>
        <p:nvSpPr>
          <p:cNvPr id="6" name="Text 4"/>
          <p:cNvSpPr/>
          <p:nvPr/>
        </p:nvSpPr>
        <p:spPr>
          <a:xfrm>
            <a:off x="1142524" y="4578310"/>
            <a:ext cx="304764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Accept Multiple Orders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1142524" y="5068729"/>
            <a:ext cx="3590330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From various customers.</a:t>
            </a:r>
            <a:endParaRPr lang="en-US" sz="1750" dirty="0"/>
          </a:p>
        </p:txBody>
      </p:sp>
      <p:sp>
        <p:nvSpPr>
          <p:cNvPr id="8" name="Shape 6"/>
          <p:cNvSpPr/>
          <p:nvPr/>
        </p:nvSpPr>
        <p:spPr>
          <a:xfrm>
            <a:off x="5216962" y="4321016"/>
            <a:ext cx="4196358" cy="1730812"/>
          </a:xfrm>
          <a:prstGeom prst="roundRect">
            <a:avLst>
              <a:gd name="adj" fmla="val 8453"/>
            </a:avLst>
          </a:prstGeom>
          <a:solidFill>
            <a:srgbClr val="1F1F1F"/>
          </a:solidFill>
          <a:ln w="30480">
            <a:solidFill>
              <a:srgbClr val="575757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5186482" y="4321016"/>
            <a:ext cx="121920" cy="1730812"/>
          </a:xfrm>
          <a:prstGeom prst="roundRect">
            <a:avLst>
              <a:gd name="adj" fmla="val 27907"/>
            </a:avLst>
          </a:prstGeom>
          <a:solidFill>
            <a:srgbClr val="F5F547"/>
          </a:solidFill>
          <a:ln/>
        </p:spPr>
      </p:sp>
      <p:sp>
        <p:nvSpPr>
          <p:cNvPr id="10" name="Text 8"/>
          <p:cNvSpPr/>
          <p:nvPr/>
        </p:nvSpPr>
        <p:spPr>
          <a:xfrm>
            <a:off x="5565696" y="45783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Process Sequentially</a:t>
            </a:r>
            <a:endParaRPr lang="en-US" sz="2200" dirty="0"/>
          </a:p>
        </p:txBody>
      </p:sp>
      <p:sp>
        <p:nvSpPr>
          <p:cNvPr id="11" name="Text 9"/>
          <p:cNvSpPr/>
          <p:nvPr/>
        </p:nvSpPr>
        <p:spPr>
          <a:xfrm>
            <a:off x="5565696" y="5068729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Orders are processed in the exact order they are received.</a:t>
            </a:r>
            <a:endParaRPr lang="en-US" sz="1750" dirty="0"/>
          </a:p>
        </p:txBody>
      </p:sp>
      <p:sp>
        <p:nvSpPr>
          <p:cNvPr id="12" name="Shape 10"/>
          <p:cNvSpPr/>
          <p:nvPr/>
        </p:nvSpPr>
        <p:spPr>
          <a:xfrm>
            <a:off x="9640133" y="4321016"/>
            <a:ext cx="4196358" cy="1730812"/>
          </a:xfrm>
          <a:prstGeom prst="roundRect">
            <a:avLst>
              <a:gd name="adj" fmla="val 8453"/>
            </a:avLst>
          </a:prstGeom>
          <a:solidFill>
            <a:srgbClr val="1F1F1F"/>
          </a:solidFill>
          <a:ln w="30480">
            <a:solidFill>
              <a:srgbClr val="575757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9609653" y="4321016"/>
            <a:ext cx="121920" cy="1730812"/>
          </a:xfrm>
          <a:prstGeom prst="roundRect">
            <a:avLst>
              <a:gd name="adj" fmla="val 27907"/>
            </a:avLst>
          </a:prstGeom>
          <a:solidFill>
            <a:srgbClr val="F5F547"/>
          </a:solidFill>
          <a:ln/>
        </p:spPr>
      </p:sp>
      <p:sp>
        <p:nvSpPr>
          <p:cNvPr id="14" name="Text 12"/>
          <p:cNvSpPr/>
          <p:nvPr/>
        </p:nvSpPr>
        <p:spPr>
          <a:xfrm>
            <a:off x="9988868" y="457831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Store Pending Orders</a:t>
            </a:r>
            <a:endParaRPr lang="en-US" sz="2200" dirty="0"/>
          </a:p>
        </p:txBody>
      </p:sp>
      <p:sp>
        <p:nvSpPr>
          <p:cNvPr id="15" name="Text 13"/>
          <p:cNvSpPr/>
          <p:nvPr/>
        </p:nvSpPr>
        <p:spPr>
          <a:xfrm>
            <a:off x="9988868" y="5068729"/>
            <a:ext cx="3590330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Ensuring first-in, first-out processing.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3118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Algorithm </a:t>
            </a:r>
            <a:endParaRPr lang="en-US" sz="2200" dirty="0"/>
          </a:p>
        </p:txBody>
      </p:sp>
      <p:sp>
        <p:nvSpPr>
          <p:cNvPr id="3" name="Text 1"/>
          <p:cNvSpPr/>
          <p:nvPr/>
        </p:nvSpPr>
        <p:spPr>
          <a:xfrm>
            <a:off x="396835" y="892969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Enqueue (Place Order into Queue)</a:t>
            </a:r>
            <a:endParaRPr lang="en-US" sz="850" dirty="0"/>
          </a:p>
        </p:txBody>
      </p:sp>
      <p:sp>
        <p:nvSpPr>
          <p:cNvPr id="4" name="Text 2"/>
          <p:cNvSpPr/>
          <p:nvPr/>
        </p:nvSpPr>
        <p:spPr>
          <a:xfrm>
            <a:off x="396835" y="1201936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Start</a:t>
            </a:r>
            <a:endParaRPr lang="en-US" sz="850" dirty="0"/>
          </a:p>
        </p:txBody>
      </p:sp>
      <p:sp>
        <p:nvSpPr>
          <p:cNvPr id="5" name="Text 3"/>
          <p:cNvSpPr/>
          <p:nvPr/>
        </p:nvSpPr>
        <p:spPr>
          <a:xfrm>
            <a:off x="396835" y="1510903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Check if the queue is full If yes, display "Queue is full" and stop</a:t>
            </a:r>
            <a:endParaRPr lang="en-US" sz="850" dirty="0"/>
          </a:p>
        </p:txBody>
      </p:sp>
      <p:sp>
        <p:nvSpPr>
          <p:cNvPr id="6" name="Text 4"/>
          <p:cNvSpPr/>
          <p:nvPr/>
        </p:nvSpPr>
        <p:spPr>
          <a:xfrm>
            <a:off x="396835" y="1819870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If queue is empty, set front = rear = 0</a:t>
            </a:r>
            <a:endParaRPr lang="en-US" sz="850" dirty="0"/>
          </a:p>
        </p:txBody>
      </p:sp>
      <p:sp>
        <p:nvSpPr>
          <p:cNvPr id="7" name="Text 5"/>
          <p:cNvSpPr/>
          <p:nvPr/>
        </p:nvSpPr>
        <p:spPr>
          <a:xfrm>
            <a:off x="396835" y="2128838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Else, update rear = (rear + 1) % MAX</a:t>
            </a:r>
            <a:endParaRPr lang="en-US" sz="850" dirty="0"/>
          </a:p>
        </p:txBody>
      </p:sp>
      <p:sp>
        <p:nvSpPr>
          <p:cNvPr id="8" name="Text 6"/>
          <p:cNvSpPr/>
          <p:nvPr/>
        </p:nvSpPr>
        <p:spPr>
          <a:xfrm>
            <a:off x="396835" y="2437805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Insert the new order at queue [rear]</a:t>
            </a:r>
            <a:endParaRPr lang="en-US" sz="850" dirty="0"/>
          </a:p>
        </p:txBody>
      </p:sp>
      <p:sp>
        <p:nvSpPr>
          <p:cNvPr id="9" name="Text 7"/>
          <p:cNvSpPr/>
          <p:nvPr/>
        </p:nvSpPr>
        <p:spPr>
          <a:xfrm>
            <a:off x="396835" y="2746772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Stop</a:t>
            </a:r>
            <a:endParaRPr lang="en-US" sz="850" dirty="0"/>
          </a:p>
        </p:txBody>
      </p:sp>
      <p:sp>
        <p:nvSpPr>
          <p:cNvPr id="10" name="Text 8"/>
          <p:cNvSpPr/>
          <p:nvPr/>
        </p:nvSpPr>
        <p:spPr>
          <a:xfrm>
            <a:off x="396835" y="3055739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Dequeue (Complete Order from Queue)</a:t>
            </a:r>
            <a:endParaRPr lang="en-US" sz="850" dirty="0"/>
          </a:p>
        </p:txBody>
      </p:sp>
      <p:sp>
        <p:nvSpPr>
          <p:cNvPr id="11" name="Text 9"/>
          <p:cNvSpPr/>
          <p:nvPr/>
        </p:nvSpPr>
        <p:spPr>
          <a:xfrm>
            <a:off x="396835" y="3364706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Start</a:t>
            </a:r>
            <a:endParaRPr lang="en-US" sz="850" dirty="0"/>
          </a:p>
        </p:txBody>
      </p:sp>
      <p:sp>
        <p:nvSpPr>
          <p:cNvPr id="12" name="Text 10"/>
          <p:cNvSpPr/>
          <p:nvPr/>
        </p:nvSpPr>
        <p:spPr>
          <a:xfrm>
            <a:off x="396835" y="3673673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Check if the queue is empty If yes, display "No pending orders" and stop</a:t>
            </a:r>
            <a:endParaRPr lang="en-US" sz="850" dirty="0"/>
          </a:p>
        </p:txBody>
      </p:sp>
      <p:sp>
        <p:nvSpPr>
          <p:cNvPr id="13" name="Text 11"/>
          <p:cNvSpPr/>
          <p:nvPr/>
        </p:nvSpPr>
        <p:spPr>
          <a:xfrm>
            <a:off x="396835" y="3982641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Retrieve order at queue [front]</a:t>
            </a:r>
            <a:endParaRPr lang="en-US" sz="850" dirty="0"/>
          </a:p>
        </p:txBody>
      </p:sp>
      <p:sp>
        <p:nvSpPr>
          <p:cNvPr id="14" name="Text 12"/>
          <p:cNvSpPr/>
          <p:nvPr/>
        </p:nvSpPr>
        <p:spPr>
          <a:xfrm>
            <a:off x="396835" y="4291608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If front == rear, set front rear = -1 (queue becomes empty)</a:t>
            </a:r>
            <a:endParaRPr lang="en-US" sz="850" dirty="0"/>
          </a:p>
        </p:txBody>
      </p:sp>
      <p:sp>
        <p:nvSpPr>
          <p:cNvPr id="15" name="Text 13"/>
          <p:cNvSpPr/>
          <p:nvPr/>
        </p:nvSpPr>
        <p:spPr>
          <a:xfrm>
            <a:off x="396835" y="4600575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Else, update front = (front + 1)% MAX</a:t>
            </a:r>
            <a:endParaRPr lang="en-US" sz="850" dirty="0"/>
          </a:p>
        </p:txBody>
      </p:sp>
      <p:sp>
        <p:nvSpPr>
          <p:cNvPr id="16" name="Text 14"/>
          <p:cNvSpPr/>
          <p:nvPr/>
        </p:nvSpPr>
        <p:spPr>
          <a:xfrm>
            <a:off x="396835" y="4909542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Return the retrieved order</a:t>
            </a:r>
            <a:endParaRPr lang="en-US" sz="850" dirty="0"/>
          </a:p>
        </p:txBody>
      </p:sp>
      <p:sp>
        <p:nvSpPr>
          <p:cNvPr id="17" name="Text 15"/>
          <p:cNvSpPr/>
          <p:nvPr/>
        </p:nvSpPr>
        <p:spPr>
          <a:xfrm>
            <a:off x="396835" y="5218509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Stop 6 3.Push (Insert Completed Order into Stack)</a:t>
            </a:r>
            <a:endParaRPr lang="en-US" sz="850" dirty="0"/>
          </a:p>
        </p:txBody>
      </p:sp>
      <p:sp>
        <p:nvSpPr>
          <p:cNvPr id="18" name="Text 16"/>
          <p:cNvSpPr/>
          <p:nvPr/>
        </p:nvSpPr>
        <p:spPr>
          <a:xfrm>
            <a:off x="396835" y="5527477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Start</a:t>
            </a:r>
            <a:endParaRPr lang="en-US" sz="850" dirty="0"/>
          </a:p>
        </p:txBody>
      </p:sp>
      <p:sp>
        <p:nvSpPr>
          <p:cNvPr id="19" name="Text 17"/>
          <p:cNvSpPr/>
          <p:nvPr/>
        </p:nvSpPr>
        <p:spPr>
          <a:xfrm>
            <a:off x="396835" y="5836444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Check if the stack is full If yes, display "Stack is full" and stop</a:t>
            </a:r>
            <a:endParaRPr lang="en-US" sz="850" dirty="0"/>
          </a:p>
        </p:txBody>
      </p:sp>
      <p:sp>
        <p:nvSpPr>
          <p:cNvPr id="20" name="Text 18"/>
          <p:cNvSpPr/>
          <p:nvPr/>
        </p:nvSpPr>
        <p:spPr>
          <a:xfrm>
            <a:off x="396835" y="6145411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Increment top = top + 1</a:t>
            </a:r>
            <a:endParaRPr lang="en-US" sz="850" dirty="0"/>
          </a:p>
        </p:txBody>
      </p:sp>
      <p:sp>
        <p:nvSpPr>
          <p:cNvPr id="21" name="Text 19"/>
          <p:cNvSpPr/>
          <p:nvPr/>
        </p:nvSpPr>
        <p:spPr>
          <a:xfrm>
            <a:off x="396835" y="6454378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Insert the order at stack [top]</a:t>
            </a:r>
            <a:endParaRPr lang="en-US" sz="850" dirty="0"/>
          </a:p>
        </p:txBody>
      </p:sp>
      <p:sp>
        <p:nvSpPr>
          <p:cNvPr id="22" name="Text 20"/>
          <p:cNvSpPr/>
          <p:nvPr/>
        </p:nvSpPr>
        <p:spPr>
          <a:xfrm>
            <a:off x="396835" y="6763345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Stop</a:t>
            </a:r>
            <a:endParaRPr lang="en-US" sz="850" dirty="0"/>
          </a:p>
        </p:txBody>
      </p:sp>
      <p:sp>
        <p:nvSpPr>
          <p:cNvPr id="23" name="Text 21"/>
          <p:cNvSpPr/>
          <p:nvPr/>
        </p:nvSpPr>
        <p:spPr>
          <a:xfrm>
            <a:off x="396835" y="7072313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Pop (Retrieve Last Completed Order from Stack)</a:t>
            </a:r>
            <a:endParaRPr lang="en-US" sz="850" dirty="0"/>
          </a:p>
        </p:txBody>
      </p:sp>
      <p:sp>
        <p:nvSpPr>
          <p:cNvPr id="24" name="Text 22"/>
          <p:cNvSpPr/>
          <p:nvPr/>
        </p:nvSpPr>
        <p:spPr>
          <a:xfrm>
            <a:off x="396835" y="7381280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Start</a:t>
            </a:r>
            <a:endParaRPr lang="en-US" sz="850" dirty="0"/>
          </a:p>
        </p:txBody>
      </p:sp>
      <p:sp>
        <p:nvSpPr>
          <p:cNvPr id="25" name="Text 23"/>
          <p:cNvSpPr/>
          <p:nvPr/>
        </p:nvSpPr>
        <p:spPr>
          <a:xfrm>
            <a:off x="396835" y="7690247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Check if the stack is empty If yes, display "No completed orders" and stop</a:t>
            </a:r>
            <a:endParaRPr lang="en-US" sz="850" dirty="0"/>
          </a:p>
        </p:txBody>
      </p:sp>
      <p:sp>
        <p:nvSpPr>
          <p:cNvPr id="26" name="Text 24"/>
          <p:cNvSpPr/>
          <p:nvPr/>
        </p:nvSpPr>
        <p:spPr>
          <a:xfrm>
            <a:off x="396835" y="7999214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Retrieve order from stack [top]</a:t>
            </a:r>
            <a:endParaRPr lang="en-US" sz="850" dirty="0"/>
          </a:p>
        </p:txBody>
      </p:sp>
      <p:sp>
        <p:nvSpPr>
          <p:cNvPr id="27" name="Text 25"/>
          <p:cNvSpPr/>
          <p:nvPr/>
        </p:nvSpPr>
        <p:spPr>
          <a:xfrm>
            <a:off x="396835" y="8308181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Decrement top = top 1</a:t>
            </a:r>
            <a:endParaRPr lang="en-US" sz="850" dirty="0"/>
          </a:p>
        </p:txBody>
      </p:sp>
      <p:sp>
        <p:nvSpPr>
          <p:cNvPr id="28" name="Text 26"/>
          <p:cNvSpPr/>
          <p:nvPr/>
        </p:nvSpPr>
        <p:spPr>
          <a:xfrm>
            <a:off x="396835" y="8617148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Return the retrieved order</a:t>
            </a:r>
            <a:endParaRPr lang="en-US" sz="850" dirty="0"/>
          </a:p>
        </p:txBody>
      </p:sp>
      <p:sp>
        <p:nvSpPr>
          <p:cNvPr id="29" name="Text 27"/>
          <p:cNvSpPr/>
          <p:nvPr/>
        </p:nvSpPr>
        <p:spPr>
          <a:xfrm>
            <a:off x="396835" y="8926116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Stop</a:t>
            </a:r>
            <a:endParaRPr lang="en-US" sz="850" dirty="0"/>
          </a:p>
        </p:txBody>
      </p:sp>
      <p:sp>
        <p:nvSpPr>
          <p:cNvPr id="30" name="Text 28"/>
          <p:cNvSpPr/>
          <p:nvPr/>
        </p:nvSpPr>
        <p:spPr>
          <a:xfrm>
            <a:off x="396835" y="9235083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Main Menu Algorithm</a:t>
            </a:r>
            <a:endParaRPr lang="en-US" sz="850" dirty="0"/>
          </a:p>
        </p:txBody>
      </p:sp>
      <p:sp>
        <p:nvSpPr>
          <p:cNvPr id="31" name="Text 29"/>
          <p:cNvSpPr/>
          <p:nvPr/>
        </p:nvSpPr>
        <p:spPr>
          <a:xfrm>
            <a:off x="396835" y="9544050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Start</a:t>
            </a:r>
            <a:endParaRPr lang="en-US" sz="850" dirty="0"/>
          </a:p>
        </p:txBody>
      </p:sp>
      <p:sp>
        <p:nvSpPr>
          <p:cNvPr id="32" name="Text 30"/>
          <p:cNvSpPr/>
          <p:nvPr/>
        </p:nvSpPr>
        <p:spPr>
          <a:xfrm>
            <a:off x="396835" y="9853017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Initialize empty queue and stack</a:t>
            </a:r>
            <a:endParaRPr lang="en-US" sz="850" dirty="0"/>
          </a:p>
        </p:txBody>
      </p:sp>
      <p:sp>
        <p:nvSpPr>
          <p:cNvPr id="33" name="Text 31"/>
          <p:cNvSpPr/>
          <p:nvPr/>
        </p:nvSpPr>
        <p:spPr>
          <a:xfrm>
            <a:off x="396835" y="10161984"/>
            <a:ext cx="13836729" cy="36290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Repeat until the user selects Exit: Display menu options Read user choice If choice = 1 Enqueue (Place Order) Display Queue (Pending If choice = 2 Orders) If choice = 3 Dequeue (Complete Order) and Push to Stack If choice = 4 → Display Stack (Completed Orders) If choice = 5 Pop (Retrieve Last Completed Order) If choice = 6 Exit Else, display "Invalid choice"</a:t>
            </a:r>
            <a:endParaRPr lang="en-US" sz="850" dirty="0"/>
          </a:p>
        </p:txBody>
      </p:sp>
      <p:sp>
        <p:nvSpPr>
          <p:cNvPr id="34" name="Text 32"/>
          <p:cNvSpPr/>
          <p:nvPr/>
        </p:nvSpPr>
        <p:spPr>
          <a:xfrm>
            <a:off x="396835" y="10652403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Stop</a:t>
            </a:r>
            <a:endParaRPr lang="en-US" sz="850" dirty="0"/>
          </a:p>
        </p:txBody>
      </p:sp>
      <p:sp>
        <p:nvSpPr>
          <p:cNvPr id="35" name="Text 33"/>
          <p:cNvSpPr/>
          <p:nvPr/>
        </p:nvSpPr>
        <p:spPr>
          <a:xfrm>
            <a:off x="396835" y="10961370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endParaRPr lang="en-US" sz="850" dirty="0"/>
          </a:p>
        </p:txBody>
      </p:sp>
      <p:sp>
        <p:nvSpPr>
          <p:cNvPr id="36" name="Text 34"/>
          <p:cNvSpPr/>
          <p:nvPr/>
        </p:nvSpPr>
        <p:spPr>
          <a:xfrm>
            <a:off x="396835" y="11270337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endParaRPr lang="en-US" sz="8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35049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flow chart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21182" y="1159127"/>
            <a:ext cx="6823883" cy="682388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648926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29945" y="753428"/>
            <a:ext cx="7656909" cy="132778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200"/>
              </a:lnSpc>
              <a:buNone/>
            </a:pPr>
            <a:r>
              <a:rPr lang="en-US" sz="41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Data Structure Implementation</a:t>
            </a:r>
            <a:endParaRPr lang="en-US" sz="4150" dirty="0"/>
          </a:p>
        </p:txBody>
      </p:sp>
      <p:sp>
        <p:nvSpPr>
          <p:cNvPr id="4" name="Text 1"/>
          <p:cNvSpPr/>
          <p:nvPr/>
        </p:nvSpPr>
        <p:spPr>
          <a:xfrm>
            <a:off x="6229945" y="2612231"/>
            <a:ext cx="3569256" cy="531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Queue (FIFO)</a:t>
            </a:r>
            <a:endParaRPr lang="en-US" sz="3300" dirty="0"/>
          </a:p>
        </p:txBody>
      </p:sp>
      <p:sp>
        <p:nvSpPr>
          <p:cNvPr id="5" name="Text 2"/>
          <p:cNvSpPr/>
          <p:nvPr/>
        </p:nvSpPr>
        <p:spPr>
          <a:xfrm>
            <a:off x="6229945" y="3355777"/>
            <a:ext cx="3569256" cy="679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Ensures fair order processing: first in, first out.</a:t>
            </a:r>
            <a:endParaRPr lang="en-US" sz="1650" dirty="0"/>
          </a:p>
        </p:txBody>
      </p:sp>
      <p:sp>
        <p:nvSpPr>
          <p:cNvPr id="6" name="Text 3"/>
          <p:cNvSpPr/>
          <p:nvPr/>
        </p:nvSpPr>
        <p:spPr>
          <a:xfrm>
            <a:off x="6229945" y="4226600"/>
            <a:ext cx="3569256" cy="679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Stores all pending customer orders.</a:t>
            </a:r>
            <a:endParaRPr lang="en-US" sz="1650" dirty="0"/>
          </a:p>
        </p:txBody>
      </p:sp>
      <p:sp>
        <p:nvSpPr>
          <p:cNvPr id="7" name="Text 4"/>
          <p:cNvSpPr/>
          <p:nvPr/>
        </p:nvSpPr>
        <p:spPr>
          <a:xfrm>
            <a:off x="6229945" y="4980503"/>
            <a:ext cx="3569256" cy="679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Enqueue: adds new order at the rear.</a:t>
            </a:r>
            <a:endParaRPr lang="en-US" sz="1650" dirty="0"/>
          </a:p>
        </p:txBody>
      </p:sp>
      <p:sp>
        <p:nvSpPr>
          <p:cNvPr id="8" name="Text 5"/>
          <p:cNvSpPr/>
          <p:nvPr/>
        </p:nvSpPr>
        <p:spPr>
          <a:xfrm>
            <a:off x="6229945" y="5734407"/>
            <a:ext cx="3569256" cy="679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Dequeue: removes order from the front.</a:t>
            </a:r>
            <a:endParaRPr lang="en-US" sz="1650" dirty="0"/>
          </a:p>
        </p:txBody>
      </p:sp>
      <p:sp>
        <p:nvSpPr>
          <p:cNvPr id="9" name="Text 6"/>
          <p:cNvSpPr/>
          <p:nvPr/>
        </p:nvSpPr>
        <p:spPr>
          <a:xfrm>
            <a:off x="6229945" y="6605230"/>
            <a:ext cx="3569256" cy="679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Example:</a:t>
            </a:r>
            <a:r>
              <a:rPr lang="en-US" sz="16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</a:t>
            </a:r>
            <a:r>
              <a:rPr lang="en-US" sz="16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queue[rear] = newOrder;</a:t>
            </a:r>
            <a:r>
              <a:rPr lang="en-US" sz="16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and </a:t>
            </a:r>
            <a:r>
              <a:rPr lang="en-US" sz="16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order = queue[front]; front++;</a:t>
            </a:r>
            <a:endParaRPr lang="en-US" sz="1650" dirty="0"/>
          </a:p>
        </p:txBody>
      </p:sp>
      <p:sp>
        <p:nvSpPr>
          <p:cNvPr id="10" name="Text 7"/>
          <p:cNvSpPr/>
          <p:nvPr/>
        </p:nvSpPr>
        <p:spPr>
          <a:xfrm>
            <a:off x="10325219" y="2612231"/>
            <a:ext cx="3569256" cy="5311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50"/>
              </a:lnSpc>
              <a:buNone/>
            </a:pPr>
            <a:r>
              <a:rPr lang="en-US" sz="33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Stack (LIFO)</a:t>
            </a:r>
            <a:endParaRPr lang="en-US" sz="3300" dirty="0"/>
          </a:p>
        </p:txBody>
      </p:sp>
      <p:sp>
        <p:nvSpPr>
          <p:cNvPr id="11" name="Text 8"/>
          <p:cNvSpPr/>
          <p:nvPr/>
        </p:nvSpPr>
        <p:spPr>
          <a:xfrm>
            <a:off x="10325219" y="3355777"/>
            <a:ext cx="3569256" cy="10194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Allows easy access to the most recent completed order: last in, first out.</a:t>
            </a:r>
            <a:endParaRPr lang="en-US" sz="1650" dirty="0"/>
          </a:p>
        </p:txBody>
      </p:sp>
      <p:sp>
        <p:nvSpPr>
          <p:cNvPr id="12" name="Text 9"/>
          <p:cNvSpPr/>
          <p:nvPr/>
        </p:nvSpPr>
        <p:spPr>
          <a:xfrm>
            <a:off x="10325219" y="4566404"/>
            <a:ext cx="3569256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Stores all completed orders.</a:t>
            </a:r>
            <a:endParaRPr lang="en-US" sz="1650" dirty="0"/>
          </a:p>
        </p:txBody>
      </p:sp>
      <p:sp>
        <p:nvSpPr>
          <p:cNvPr id="13" name="Text 10"/>
          <p:cNvSpPr/>
          <p:nvPr/>
        </p:nvSpPr>
        <p:spPr>
          <a:xfrm>
            <a:off x="10325219" y="4980503"/>
            <a:ext cx="3569256" cy="679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Push: adds processed order to the top.</a:t>
            </a:r>
            <a:endParaRPr lang="en-US" sz="1650" dirty="0"/>
          </a:p>
        </p:txBody>
      </p:sp>
      <p:sp>
        <p:nvSpPr>
          <p:cNvPr id="14" name="Text 11"/>
          <p:cNvSpPr/>
          <p:nvPr/>
        </p:nvSpPr>
        <p:spPr>
          <a:xfrm>
            <a:off x="10325219" y="5734407"/>
            <a:ext cx="3569256" cy="67960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650"/>
              </a:lnSpc>
              <a:buSzPct val="100000"/>
              <a:buChar char="•"/>
            </a:pPr>
            <a:r>
              <a:rPr lang="en-US" sz="16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Pop: removes order from the top.</a:t>
            </a:r>
            <a:endParaRPr lang="en-US" sz="1650" dirty="0"/>
          </a:p>
        </p:txBody>
      </p:sp>
      <p:sp>
        <p:nvSpPr>
          <p:cNvPr id="15" name="Text 12"/>
          <p:cNvSpPr/>
          <p:nvPr/>
        </p:nvSpPr>
        <p:spPr>
          <a:xfrm>
            <a:off x="10325219" y="6605230"/>
            <a:ext cx="3569256" cy="3398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1650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Example:</a:t>
            </a:r>
            <a:r>
              <a:rPr lang="en-US" sz="16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stack[++top] = order;</a:t>
            </a:r>
            <a:endParaRPr lang="en-US" sz="16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1417558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396835" y="17293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Program Structure</a:t>
            </a:r>
            <a:endParaRPr lang="en-US" sz="2200" dirty="0"/>
          </a:p>
        </p:txBody>
      </p:sp>
      <p:sp>
        <p:nvSpPr>
          <p:cNvPr id="4" name="Text 1"/>
          <p:cNvSpPr/>
          <p:nvPr/>
        </p:nvSpPr>
        <p:spPr>
          <a:xfrm>
            <a:off x="396835" y="2253734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C program uses linked lists for dynamic queue and stack management, avoiding fixed size limits. Key functions include </a:t>
            </a:r>
            <a:r>
              <a:rPr lang="en-US" sz="8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enqueue</a:t>
            </a: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</a:t>
            </a:r>
            <a:r>
              <a:rPr lang="en-US" sz="8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dequeue</a:t>
            </a: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</a:t>
            </a:r>
            <a:r>
              <a:rPr lang="en-US" sz="8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push</a:t>
            </a: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</a:t>
            </a:r>
            <a:r>
              <a:rPr lang="en-US" sz="8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peekCompletedOrder</a:t>
            </a: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, and </a:t>
            </a:r>
            <a:r>
              <a:rPr lang="en-US" sz="8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viewPendingOrders</a:t>
            </a: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.</a:t>
            </a:r>
            <a:endParaRPr lang="en-US" sz="850" dirty="0"/>
          </a:p>
        </p:txBody>
      </p:sp>
      <p:sp>
        <p:nvSpPr>
          <p:cNvPr id="7" name="Text 4"/>
          <p:cNvSpPr/>
          <p:nvPr/>
        </p:nvSpPr>
        <p:spPr>
          <a:xfrm>
            <a:off x="1013742" y="2647712"/>
            <a:ext cx="2103531" cy="390120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#include &lt;</a:t>
            </a:r>
            <a:r>
              <a:rPr lang="en-US" sz="850" dirty="0" err="1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stdio.h</a:t>
            </a:r>
            <a:r>
              <a:rPr lang="en-US" sz="8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&gt;</a:t>
            </a:r>
          </a:p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#include &lt;</a:t>
            </a:r>
            <a:r>
              <a:rPr lang="en-US" sz="850" dirty="0" err="1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stdlib.h</a:t>
            </a:r>
            <a:r>
              <a:rPr lang="en-US" sz="8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&gt;</a:t>
            </a:r>
          </a:p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#include &lt;string.h&gt;typedef struct {int orderId;char itemName[50];int quantity; } Order;typedef struct QueueNode {Order order;struct QueueNode* next;} QueueNode;QueueNode *front = NULL, *rear = NULL;typedef struct StackNode {Order order;struct StackNode* next;} StackNode;StackNode* top = NULL;void enqueue(Order o) {QueueNode* temp = (QueueNode*)malloc(sizeof(QueueNode));temp-&gt;order = o;temp-&gt;next = NULL;if (rear == NULL) {front = rear = temp;}else {rear-&gt;next = temp; rear = temp;}printf(" Order placed: %s x%d\n", o.itemName, o.quantity); }Order dequeue() {if (front == NULL) {printf(" No pending orders.\n");Order empty = {-1, "", 0};return empty;}QueueNode* temp = front;Order o = temp-&gt;order;front = front-&gt;next;if (front == NULL) rear = NULL;free(temp); return o;}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D23CD91-7775-FBFA-AFDC-24302A330C99}"/>
              </a:ext>
            </a:extLst>
          </p:cNvPr>
          <p:cNvSpPr txBox="1"/>
          <p:nvPr/>
        </p:nvSpPr>
        <p:spPr>
          <a:xfrm>
            <a:off x="6026727" y="2497531"/>
            <a:ext cx="2545773" cy="56417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400"/>
              </a:lnSpc>
            </a:pPr>
            <a:r>
              <a:rPr lang="en-US" sz="8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void push(Order o) {</a:t>
            </a:r>
            <a:r>
              <a:rPr lang="en-US" sz="850" dirty="0" err="1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StackNode</a:t>
            </a:r>
            <a:r>
              <a:rPr lang="en-US" sz="8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* temp = (</a:t>
            </a:r>
            <a:r>
              <a:rPr lang="en-US" sz="850" dirty="0" err="1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StackNode</a:t>
            </a:r>
            <a:r>
              <a:rPr lang="en-US" sz="8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*)malloc(</a:t>
            </a:r>
            <a:r>
              <a:rPr lang="en-US" sz="850" dirty="0" err="1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sizeof</a:t>
            </a:r>
            <a:r>
              <a:rPr lang="en-US" sz="8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(</a:t>
            </a:r>
            <a:r>
              <a:rPr lang="en-US" sz="850" dirty="0" err="1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StackNode</a:t>
            </a:r>
            <a:r>
              <a:rPr lang="en-US" sz="8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));temp-&gt;order = </a:t>
            </a:r>
            <a:r>
              <a:rPr lang="en-US" sz="850" dirty="0" err="1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o;temp</a:t>
            </a:r>
            <a:r>
              <a:rPr lang="en-US" sz="8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-&gt;next = </a:t>
            </a:r>
            <a:r>
              <a:rPr lang="en-US" sz="850" dirty="0" err="1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top;top</a:t>
            </a:r>
            <a:r>
              <a:rPr lang="en-US" sz="8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= temp;}void </a:t>
            </a:r>
            <a:r>
              <a:rPr lang="en-US" sz="850" dirty="0" err="1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peekCompletedOrder</a:t>
            </a:r>
            <a:r>
              <a:rPr lang="en-US" sz="8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() {if (top == NULL) {</a:t>
            </a:r>
            <a:r>
              <a:rPr lang="en-US" sz="850" dirty="0" err="1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printf</a:t>
            </a:r>
            <a:r>
              <a:rPr lang="en-US" sz="8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(" No completed orders.\n");return;}</a:t>
            </a:r>
            <a:r>
              <a:rPr lang="en-US" sz="850" dirty="0" err="1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printf</a:t>
            </a:r>
            <a:r>
              <a:rPr lang="en-US" sz="8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(" Last Completed Order: %s </a:t>
            </a:r>
            <a:r>
              <a:rPr lang="en-US" sz="850" dirty="0" err="1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x%d</a:t>
            </a:r>
            <a:r>
              <a:rPr lang="en-US" sz="8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(ID: %d)\n", top-&gt;</a:t>
            </a:r>
            <a:r>
              <a:rPr lang="en-US" sz="850" dirty="0" err="1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order.itemName</a:t>
            </a:r>
            <a:r>
              <a:rPr lang="en-US" sz="8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, top-&gt;</a:t>
            </a:r>
            <a:r>
              <a:rPr lang="en-US" sz="850" dirty="0" err="1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order.quantity</a:t>
            </a:r>
            <a:r>
              <a:rPr lang="en-US" sz="8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, top-&gt;</a:t>
            </a:r>
            <a:r>
              <a:rPr lang="en-US" sz="850" dirty="0" err="1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order.orderId</a:t>
            </a:r>
            <a:r>
              <a:rPr lang="en-US" sz="8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);}void </a:t>
            </a:r>
            <a:r>
              <a:rPr lang="en-US" sz="850" dirty="0" err="1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viewPendingOrders</a:t>
            </a:r>
            <a:r>
              <a:rPr lang="en-US" sz="8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() {if (front == NULL) {</a:t>
            </a:r>
            <a:r>
              <a:rPr lang="en-US" sz="850" dirty="0" err="1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printf</a:t>
            </a:r>
            <a:r>
              <a:rPr lang="en-US" sz="8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(" No pending orders.\n"); return;}</a:t>
            </a:r>
            <a:r>
              <a:rPr lang="en-US" sz="850" dirty="0" err="1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QueueNode</a:t>
            </a:r>
            <a:r>
              <a:rPr lang="en-US" sz="8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* temp = </a:t>
            </a:r>
            <a:r>
              <a:rPr lang="en-US" sz="850" dirty="0" err="1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front;printf</a:t>
            </a:r>
            <a:r>
              <a:rPr lang="en-US" sz="8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(" Pending Orders:\n");while (temp != NULL) {</a:t>
            </a:r>
            <a:r>
              <a:rPr lang="en-US" sz="850" dirty="0" err="1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printf</a:t>
            </a:r>
            <a:r>
              <a:rPr lang="en-US" sz="8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(" - %s </a:t>
            </a:r>
            <a:r>
              <a:rPr lang="en-US" sz="850" dirty="0" err="1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x%d</a:t>
            </a:r>
            <a:r>
              <a:rPr lang="en-US" sz="8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(ID: %d)\n", temp-&gt;</a:t>
            </a:r>
            <a:r>
              <a:rPr lang="en-US" sz="850" dirty="0" err="1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order.itemName</a:t>
            </a:r>
            <a:r>
              <a:rPr lang="en-US" sz="8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, temp-&gt;</a:t>
            </a:r>
            <a:r>
              <a:rPr lang="en-US" sz="850" dirty="0" err="1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order.quantity</a:t>
            </a:r>
            <a:r>
              <a:rPr lang="en-US" sz="8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, temp-&gt;</a:t>
            </a:r>
            <a:r>
              <a:rPr lang="en-US" sz="850" dirty="0" err="1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order.orderId</a:t>
            </a:r>
            <a:r>
              <a:rPr lang="en-US" sz="8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); temp = temp-&gt;next;} }int main() {int choice, </a:t>
            </a:r>
            <a:r>
              <a:rPr lang="en-US" sz="850" dirty="0" err="1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orderCounter</a:t>
            </a:r>
            <a:r>
              <a:rPr lang="en-US" sz="8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= 1;Order </a:t>
            </a:r>
            <a:r>
              <a:rPr lang="en-US" sz="850" dirty="0" err="1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o;do</a:t>
            </a:r>
            <a:r>
              <a:rPr lang="en-US" sz="8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{</a:t>
            </a:r>
            <a:r>
              <a:rPr lang="en-US" sz="850" dirty="0" err="1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printf</a:t>
            </a:r>
            <a:r>
              <a:rPr lang="en-US" sz="8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("\n Restaurant Order Management System\n");</a:t>
            </a:r>
            <a:r>
              <a:rPr lang="en-US" sz="850" dirty="0" err="1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printf</a:t>
            </a:r>
            <a:r>
              <a:rPr lang="en-US" sz="8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("1. Place Order\n");</a:t>
            </a:r>
            <a:r>
              <a:rPr lang="en-US" sz="850" dirty="0" err="1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printf</a:t>
            </a:r>
            <a:r>
              <a:rPr lang="en-US" sz="8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("2. Process Next Order\n");</a:t>
            </a:r>
            <a:r>
              <a:rPr lang="en-US" sz="850" dirty="0" err="1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printf</a:t>
            </a:r>
            <a:r>
              <a:rPr lang="en-US" sz="8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("3. View Pending Orders\n");</a:t>
            </a:r>
            <a:r>
              <a:rPr lang="en-US" sz="850" dirty="0" err="1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printf</a:t>
            </a:r>
            <a:r>
              <a:rPr lang="en-US" sz="8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("4. View Last Completed Order\n");</a:t>
            </a:r>
            <a:r>
              <a:rPr lang="en-US" sz="850" dirty="0" err="1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printf</a:t>
            </a:r>
            <a:r>
              <a:rPr lang="en-US" sz="8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("5. Exit\n");</a:t>
            </a:r>
            <a:r>
              <a:rPr lang="en-US" sz="850" dirty="0" err="1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printf</a:t>
            </a:r>
            <a:r>
              <a:rPr lang="en-US" sz="8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("Enter your choice: ");</a:t>
            </a:r>
            <a:r>
              <a:rPr lang="en-US" sz="850" dirty="0" err="1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scanf</a:t>
            </a:r>
            <a:r>
              <a:rPr lang="en-US" sz="8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("%d", &amp;choice);switch(choice) {     case 1:          </a:t>
            </a:r>
            <a:r>
              <a:rPr lang="en-US" sz="850" dirty="0" err="1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printf</a:t>
            </a:r>
            <a:r>
              <a:rPr lang="en-US" sz="8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("Enter item name: ");</a:t>
            </a:r>
            <a:r>
              <a:rPr lang="en-US" sz="850" dirty="0" err="1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scanf</a:t>
            </a:r>
            <a:r>
              <a:rPr lang="en-US" sz="8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(" %[^\n]", </a:t>
            </a:r>
            <a:r>
              <a:rPr lang="en-US" sz="850" dirty="0" err="1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o.itemName</a:t>
            </a:r>
            <a:r>
              <a:rPr lang="en-US" sz="8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);  </a:t>
            </a:r>
            <a:r>
              <a:rPr lang="en-US" sz="850" dirty="0" err="1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printf</a:t>
            </a:r>
            <a:r>
              <a:rPr lang="en-US" sz="8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("Enter quantity: ");            </a:t>
            </a:r>
            <a:r>
              <a:rPr lang="en-US" sz="850" dirty="0" err="1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scanf</a:t>
            </a:r>
            <a:r>
              <a:rPr lang="en-US" sz="8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("%d", &amp;</a:t>
            </a:r>
            <a:r>
              <a:rPr lang="en-US" sz="850" dirty="0" err="1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o.quantity</a:t>
            </a:r>
            <a:r>
              <a:rPr lang="en-US" sz="8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);          </a:t>
            </a:r>
            <a:endParaRPr lang="en-US" sz="85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BAFCFA0-A282-462F-90C9-099F34DCC150}"/>
              </a:ext>
            </a:extLst>
          </p:cNvPr>
          <p:cNvSpPr txBox="1"/>
          <p:nvPr/>
        </p:nvSpPr>
        <p:spPr>
          <a:xfrm>
            <a:off x="10889673" y="2497531"/>
            <a:ext cx="1641763" cy="33624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50" dirty="0" err="1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o.orderId</a:t>
            </a:r>
            <a:r>
              <a:rPr lang="en-US" sz="8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= </a:t>
            </a:r>
            <a:r>
              <a:rPr lang="en-US" sz="850" dirty="0" err="1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orderCounter</a:t>
            </a:r>
            <a:r>
              <a:rPr lang="en-US" sz="8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++;   enqueue(o);          break;      case 2:          o = dequeue();         if (</a:t>
            </a:r>
            <a:r>
              <a:rPr lang="en-US" sz="850" dirty="0" err="1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o.orderId</a:t>
            </a:r>
            <a:r>
              <a:rPr lang="en-US" sz="8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!= -1) {             </a:t>
            </a:r>
            <a:r>
              <a:rPr lang="en-US" sz="850" dirty="0" err="1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printf</a:t>
            </a:r>
            <a:r>
              <a:rPr lang="en-US" sz="8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(" Processing Order ID %d: %s </a:t>
            </a:r>
            <a:r>
              <a:rPr lang="en-US" sz="850" dirty="0" err="1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x%d</a:t>
            </a:r>
            <a:r>
              <a:rPr lang="en-US" sz="8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\n", </a:t>
            </a:r>
            <a:r>
              <a:rPr lang="en-US" sz="850" dirty="0" err="1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o.orderId</a:t>
            </a:r>
            <a:r>
              <a:rPr lang="en-US" sz="8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, </a:t>
            </a:r>
            <a:r>
              <a:rPr lang="en-US" sz="850" dirty="0" err="1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o.itemName</a:t>
            </a:r>
            <a:r>
              <a:rPr lang="en-US" sz="8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, </a:t>
            </a:r>
            <a:r>
              <a:rPr lang="en-US" sz="850" dirty="0" err="1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o.quantity</a:t>
            </a:r>
            <a:r>
              <a:rPr lang="en-US" sz="8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);                 push(o);              </a:t>
            </a:r>
            <a:r>
              <a:rPr lang="en-US" sz="850" dirty="0" err="1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printf</a:t>
            </a:r>
            <a:r>
              <a:rPr lang="en-US" sz="8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(" Order completed.\n");  }            </a:t>
            </a:r>
            <a:r>
              <a:rPr lang="en-US" sz="850" dirty="0" err="1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break;case</a:t>
            </a:r>
            <a:r>
              <a:rPr lang="en-US" sz="8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3:viewPendingOrders();</a:t>
            </a:r>
            <a:r>
              <a:rPr lang="en-US" sz="850" dirty="0" err="1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break;case</a:t>
            </a:r>
            <a:r>
              <a:rPr lang="en-US" sz="8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4:peekCompletedOrder();</a:t>
            </a:r>
            <a:r>
              <a:rPr lang="en-US" sz="850" dirty="0" err="1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break;case</a:t>
            </a:r>
            <a:r>
              <a:rPr lang="en-US" sz="8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 5:        </a:t>
            </a:r>
            <a:r>
              <a:rPr lang="en-US" sz="850" dirty="0" err="1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printf</a:t>
            </a:r>
            <a:r>
              <a:rPr lang="en-US" sz="8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(" Exiting... Goodbye!\n");       break;         default: </a:t>
            </a:r>
            <a:r>
              <a:rPr lang="en-US" sz="850" dirty="0" err="1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printf</a:t>
            </a:r>
            <a:r>
              <a:rPr lang="en-US" sz="850" dirty="0">
                <a:solidFill>
                  <a:srgbClr val="BFBFBF"/>
                </a:solidFill>
                <a:highlight>
                  <a:srgbClr val="2C2C2C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(" Invalid choice. Try again.\n");    }} while (choice != 5);return 0;}</a:t>
            </a:r>
            <a:endParaRPr lang="en-IN" sz="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76526" y="787360"/>
            <a:ext cx="7590949" cy="138660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Sample Output: Placing and Processing Orders</a:t>
            </a:r>
            <a:endParaRPr lang="en-US" sz="4350" dirty="0"/>
          </a:p>
        </p:txBody>
      </p:sp>
      <p:sp>
        <p:nvSpPr>
          <p:cNvPr id="4" name="Text 1"/>
          <p:cNvSpPr/>
          <p:nvPr/>
        </p:nvSpPr>
        <p:spPr>
          <a:xfrm>
            <a:off x="776526" y="2506742"/>
            <a:ext cx="7590949" cy="106513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The system provides a clear menu for interaction. Customers can place orders, which are then processed sequentially. The example shows placing an order for "Pasta" and its subsequent processing.</a:t>
            </a:r>
            <a:endParaRPr lang="en-US" sz="1700" dirty="0"/>
          </a:p>
        </p:txBody>
      </p:sp>
      <p:sp>
        <p:nvSpPr>
          <p:cNvPr id="5" name="Shape 2"/>
          <p:cNvSpPr/>
          <p:nvPr/>
        </p:nvSpPr>
        <p:spPr>
          <a:xfrm>
            <a:off x="942856" y="3821430"/>
            <a:ext cx="30480" cy="3620691"/>
          </a:xfrm>
          <a:prstGeom prst="roundRect">
            <a:avLst>
              <a:gd name="adj" fmla="val 109201"/>
            </a:avLst>
          </a:prstGeom>
          <a:solidFill>
            <a:srgbClr val="575757"/>
          </a:solidFill>
          <a:ln/>
        </p:spPr>
      </p:sp>
      <p:sp>
        <p:nvSpPr>
          <p:cNvPr id="6" name="Shape 3"/>
          <p:cNvSpPr/>
          <p:nvPr/>
        </p:nvSpPr>
        <p:spPr>
          <a:xfrm>
            <a:off x="912376" y="4055745"/>
            <a:ext cx="443746" cy="30480"/>
          </a:xfrm>
          <a:prstGeom prst="roundRect">
            <a:avLst>
              <a:gd name="adj" fmla="val 109201"/>
            </a:avLst>
          </a:prstGeom>
          <a:solidFill>
            <a:srgbClr val="575757"/>
          </a:solidFill>
          <a:ln/>
        </p:spPr>
      </p:sp>
      <p:sp>
        <p:nvSpPr>
          <p:cNvPr id="7" name="Shape 4"/>
          <p:cNvSpPr/>
          <p:nvPr/>
        </p:nvSpPr>
        <p:spPr>
          <a:xfrm>
            <a:off x="859691" y="3987820"/>
            <a:ext cx="166330" cy="166330"/>
          </a:xfrm>
          <a:prstGeom prst="roundRect">
            <a:avLst>
              <a:gd name="adj" fmla="val 274875"/>
            </a:avLst>
          </a:prstGeom>
          <a:solidFill>
            <a:srgbClr val="F5F547"/>
          </a:solidFill>
          <a:ln/>
        </p:spPr>
      </p:sp>
      <p:sp>
        <p:nvSpPr>
          <p:cNvPr id="8" name="Text 5"/>
          <p:cNvSpPr/>
          <p:nvPr/>
        </p:nvSpPr>
        <p:spPr>
          <a:xfrm>
            <a:off x="1830467" y="3897630"/>
            <a:ext cx="277368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Show Menu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1830467" y="4377452"/>
            <a:ext cx="6537008" cy="355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Displays available items and prices.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912376" y="5410557"/>
            <a:ext cx="443746" cy="30480"/>
          </a:xfrm>
          <a:prstGeom prst="roundRect">
            <a:avLst>
              <a:gd name="adj" fmla="val 109201"/>
            </a:avLst>
          </a:prstGeom>
          <a:solidFill>
            <a:srgbClr val="575757"/>
          </a:solidFill>
          <a:ln/>
        </p:spPr>
      </p:sp>
      <p:sp>
        <p:nvSpPr>
          <p:cNvPr id="11" name="Shape 8"/>
          <p:cNvSpPr/>
          <p:nvPr/>
        </p:nvSpPr>
        <p:spPr>
          <a:xfrm>
            <a:off x="859691" y="5342632"/>
            <a:ext cx="166330" cy="166330"/>
          </a:xfrm>
          <a:prstGeom prst="roundRect">
            <a:avLst>
              <a:gd name="adj" fmla="val 274875"/>
            </a:avLst>
          </a:prstGeom>
          <a:solidFill>
            <a:srgbClr val="F5F547"/>
          </a:solidFill>
          <a:ln/>
        </p:spPr>
      </p:sp>
      <p:sp>
        <p:nvSpPr>
          <p:cNvPr id="12" name="Text 9"/>
          <p:cNvSpPr/>
          <p:nvPr/>
        </p:nvSpPr>
        <p:spPr>
          <a:xfrm>
            <a:off x="1830467" y="5252442"/>
            <a:ext cx="277368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Place Order</a:t>
            </a:r>
            <a:endParaRPr lang="en-US" sz="2150" dirty="0"/>
          </a:p>
        </p:txBody>
      </p:sp>
      <p:sp>
        <p:nvSpPr>
          <p:cNvPr id="13" name="Text 10"/>
          <p:cNvSpPr/>
          <p:nvPr/>
        </p:nvSpPr>
        <p:spPr>
          <a:xfrm>
            <a:off x="1830467" y="5732264"/>
            <a:ext cx="6537008" cy="355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Customer selects items and quantity. Order 1 placed for Adam.</a:t>
            </a:r>
            <a:endParaRPr lang="en-US" sz="1700" dirty="0"/>
          </a:p>
        </p:txBody>
      </p:sp>
      <p:sp>
        <p:nvSpPr>
          <p:cNvPr id="14" name="Shape 11"/>
          <p:cNvSpPr/>
          <p:nvPr/>
        </p:nvSpPr>
        <p:spPr>
          <a:xfrm>
            <a:off x="912376" y="6765369"/>
            <a:ext cx="443746" cy="30480"/>
          </a:xfrm>
          <a:prstGeom prst="roundRect">
            <a:avLst>
              <a:gd name="adj" fmla="val 109201"/>
            </a:avLst>
          </a:prstGeom>
          <a:solidFill>
            <a:srgbClr val="575757"/>
          </a:solidFill>
          <a:ln/>
        </p:spPr>
      </p:sp>
      <p:sp>
        <p:nvSpPr>
          <p:cNvPr id="15" name="Shape 12"/>
          <p:cNvSpPr/>
          <p:nvPr/>
        </p:nvSpPr>
        <p:spPr>
          <a:xfrm>
            <a:off x="859691" y="6697444"/>
            <a:ext cx="166330" cy="166330"/>
          </a:xfrm>
          <a:prstGeom prst="roundRect">
            <a:avLst>
              <a:gd name="adj" fmla="val 274875"/>
            </a:avLst>
          </a:prstGeom>
          <a:solidFill>
            <a:srgbClr val="F5F547"/>
          </a:solidFill>
          <a:ln/>
        </p:spPr>
      </p:sp>
      <p:sp>
        <p:nvSpPr>
          <p:cNvPr id="16" name="Text 13"/>
          <p:cNvSpPr/>
          <p:nvPr/>
        </p:nvSpPr>
        <p:spPr>
          <a:xfrm>
            <a:off x="1830467" y="6607254"/>
            <a:ext cx="277368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BFBFBF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Process Order</a:t>
            </a:r>
            <a:endParaRPr lang="en-US" sz="2150" dirty="0"/>
          </a:p>
        </p:txBody>
      </p:sp>
      <p:sp>
        <p:nvSpPr>
          <p:cNvPr id="17" name="Text 14"/>
          <p:cNvSpPr/>
          <p:nvPr/>
        </p:nvSpPr>
        <p:spPr>
          <a:xfrm>
            <a:off x="1830467" y="7087076"/>
            <a:ext cx="6537008" cy="35504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Order 1 for Adam (Pasta x1) is processed and completed.</a:t>
            </a:r>
            <a:endParaRPr lang="en-US" sz="17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396835" y="413861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endParaRPr lang="en-US" sz="850" dirty="0"/>
          </a:p>
        </p:txBody>
      </p:sp>
      <p:sp>
        <p:nvSpPr>
          <p:cNvPr id="3" name="Text 1"/>
          <p:cNvSpPr/>
          <p:nvPr/>
        </p:nvSpPr>
        <p:spPr>
          <a:xfrm>
            <a:off x="396835" y="70866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FEFEFE"/>
                </a:solidFill>
                <a:latin typeface="Instrument Sans Medium" pitchFamily="34" charset="0"/>
                <a:ea typeface="Instrument Sans Medium" pitchFamily="34" charset="-122"/>
                <a:cs typeface="Instrument Sans Medium" pitchFamily="34" charset="-120"/>
              </a:rPr>
              <a:t>• Sample output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396835" y="1233011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b="1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show menu</a:t>
            </a:r>
            <a:endParaRPr lang="en-US" sz="850" dirty="0"/>
          </a:p>
        </p:txBody>
      </p:sp>
      <p:sp>
        <p:nvSpPr>
          <p:cNvPr id="5" name="Text 3"/>
          <p:cNvSpPr/>
          <p:nvPr/>
        </p:nvSpPr>
        <p:spPr>
          <a:xfrm>
            <a:off x="396835" y="1541978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RESTAURANT ORDER SYSTEM</a:t>
            </a:r>
            <a:endParaRPr lang="en-US" sz="850" dirty="0"/>
          </a:p>
        </p:txBody>
      </p:sp>
      <p:sp>
        <p:nvSpPr>
          <p:cNvPr id="6" name="Text 4"/>
          <p:cNvSpPr/>
          <p:nvPr/>
        </p:nvSpPr>
        <p:spPr>
          <a:xfrm>
            <a:off x="396835" y="1850946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Font typeface="+mj-lt"/>
              <a:buAutoNum type="arabicPeriod"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Show Menu</a:t>
            </a:r>
            <a:endParaRPr lang="en-US" sz="850" dirty="0"/>
          </a:p>
        </p:txBody>
      </p:sp>
      <p:sp>
        <p:nvSpPr>
          <p:cNvPr id="7" name="Text 5"/>
          <p:cNvSpPr/>
          <p:nvPr/>
        </p:nvSpPr>
        <p:spPr>
          <a:xfrm>
            <a:off x="396835" y="2072045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Font typeface="+mj-lt"/>
              <a:buAutoNum type="arabicPeriod" startAt="2"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Place Order</a:t>
            </a:r>
            <a:endParaRPr lang="en-US" sz="850" dirty="0"/>
          </a:p>
        </p:txBody>
      </p:sp>
      <p:sp>
        <p:nvSpPr>
          <p:cNvPr id="8" name="Text 6"/>
          <p:cNvSpPr/>
          <p:nvPr/>
        </p:nvSpPr>
        <p:spPr>
          <a:xfrm>
            <a:off x="396835" y="2293144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Font typeface="+mj-lt"/>
              <a:buAutoNum type="arabicPeriod" startAt="3"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Process Order</a:t>
            </a:r>
            <a:endParaRPr lang="en-US" sz="850" dirty="0"/>
          </a:p>
        </p:txBody>
      </p:sp>
      <p:sp>
        <p:nvSpPr>
          <p:cNvPr id="9" name="Text 7"/>
          <p:cNvSpPr/>
          <p:nvPr/>
        </p:nvSpPr>
        <p:spPr>
          <a:xfrm>
            <a:off x="396835" y="2514243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Font typeface="+mj-lt"/>
              <a:buAutoNum type="arabicPeriod" startAt="4"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View Pending Orders</a:t>
            </a:r>
            <a:endParaRPr lang="en-US" sz="850" dirty="0"/>
          </a:p>
        </p:txBody>
      </p:sp>
      <p:sp>
        <p:nvSpPr>
          <p:cNvPr id="10" name="Text 8"/>
          <p:cNvSpPr/>
          <p:nvPr/>
        </p:nvSpPr>
        <p:spPr>
          <a:xfrm>
            <a:off x="396835" y="2735342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Font typeface="+mj-lt"/>
              <a:buAutoNum type="arabicPeriod" startAt="5"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View Last Completed Order</a:t>
            </a:r>
            <a:endParaRPr lang="en-US" sz="850" dirty="0"/>
          </a:p>
        </p:txBody>
      </p:sp>
      <p:sp>
        <p:nvSpPr>
          <p:cNvPr id="11" name="Text 9"/>
          <p:cNvSpPr/>
          <p:nvPr/>
        </p:nvSpPr>
        <p:spPr>
          <a:xfrm>
            <a:off x="396835" y="2956441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Font typeface="+mj-lt"/>
              <a:buAutoNum type="arabicPeriod" startAt="6"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Exit</a:t>
            </a:r>
            <a:endParaRPr lang="en-US" sz="850" dirty="0"/>
          </a:p>
        </p:txBody>
      </p:sp>
      <p:sp>
        <p:nvSpPr>
          <p:cNvPr id="12" name="Text 10"/>
          <p:cNvSpPr/>
          <p:nvPr/>
        </p:nvSpPr>
        <p:spPr>
          <a:xfrm>
            <a:off x="396835" y="3265408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Enter choice: 1</a:t>
            </a:r>
            <a:endParaRPr lang="en-US" sz="850" dirty="0"/>
          </a:p>
        </p:txBody>
      </p:sp>
      <p:sp>
        <p:nvSpPr>
          <p:cNvPr id="13" name="Text 11"/>
          <p:cNvSpPr/>
          <p:nvPr/>
        </p:nvSpPr>
        <p:spPr>
          <a:xfrm>
            <a:off x="396835" y="3574375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MENU</a:t>
            </a:r>
            <a:endParaRPr lang="en-US" sz="850" dirty="0"/>
          </a:p>
        </p:txBody>
      </p:sp>
      <p:sp>
        <p:nvSpPr>
          <p:cNvPr id="14" name="Text 12"/>
          <p:cNvSpPr/>
          <p:nvPr/>
        </p:nvSpPr>
        <p:spPr>
          <a:xfrm>
            <a:off x="396835" y="3883343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Font typeface="+mj-lt"/>
              <a:buAutoNum type="arabicPeriod"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Burger - Rs.99.00</a:t>
            </a:r>
            <a:endParaRPr lang="en-US" sz="850" dirty="0"/>
          </a:p>
        </p:txBody>
      </p:sp>
      <p:sp>
        <p:nvSpPr>
          <p:cNvPr id="15" name="Text 13"/>
          <p:cNvSpPr/>
          <p:nvPr/>
        </p:nvSpPr>
        <p:spPr>
          <a:xfrm>
            <a:off x="396835" y="4104442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Font typeface="+mj-lt"/>
              <a:buAutoNum type="arabicPeriod" startAt="2"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Pizza - Rs.199.00</a:t>
            </a:r>
            <a:endParaRPr lang="en-US" sz="850" dirty="0"/>
          </a:p>
        </p:txBody>
      </p:sp>
      <p:sp>
        <p:nvSpPr>
          <p:cNvPr id="16" name="Text 14"/>
          <p:cNvSpPr/>
          <p:nvPr/>
        </p:nvSpPr>
        <p:spPr>
          <a:xfrm>
            <a:off x="396835" y="4325541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Font typeface="+mj-lt"/>
              <a:buAutoNum type="arabicPeriod" startAt="3"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Pasta - Rs.149.00</a:t>
            </a:r>
            <a:endParaRPr lang="en-US" sz="850" dirty="0"/>
          </a:p>
        </p:txBody>
      </p:sp>
      <p:sp>
        <p:nvSpPr>
          <p:cNvPr id="17" name="Text 15"/>
          <p:cNvSpPr/>
          <p:nvPr/>
        </p:nvSpPr>
        <p:spPr>
          <a:xfrm>
            <a:off x="396835" y="4546640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Font typeface="+mj-lt"/>
              <a:buAutoNum type="arabicPeriod" startAt="4"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Coffee - Rs.49.00</a:t>
            </a:r>
            <a:endParaRPr lang="en-US" sz="850" dirty="0"/>
          </a:p>
        </p:txBody>
      </p:sp>
      <p:sp>
        <p:nvSpPr>
          <p:cNvPr id="18" name="Text 16"/>
          <p:cNvSpPr/>
          <p:nvPr/>
        </p:nvSpPr>
        <p:spPr>
          <a:xfrm>
            <a:off x="396835" y="4767739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Font typeface="+mj-lt"/>
              <a:buAutoNum type="arabicPeriod" startAt="5"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IceCream - Rs.89.00</a:t>
            </a:r>
            <a:endParaRPr lang="en-US" sz="850" dirty="0"/>
          </a:p>
        </p:txBody>
      </p:sp>
      <p:sp>
        <p:nvSpPr>
          <p:cNvPr id="19" name="Text 17"/>
          <p:cNvSpPr/>
          <p:nvPr/>
        </p:nvSpPr>
        <p:spPr>
          <a:xfrm>
            <a:off x="396835" y="5076706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Place order</a:t>
            </a:r>
            <a:endParaRPr lang="en-US" sz="850" dirty="0"/>
          </a:p>
        </p:txBody>
      </p:sp>
      <p:sp>
        <p:nvSpPr>
          <p:cNvPr id="20" name="Text 18"/>
          <p:cNvSpPr/>
          <p:nvPr/>
        </p:nvSpPr>
        <p:spPr>
          <a:xfrm>
            <a:off x="396835" y="5385673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Enter choice: 2</a:t>
            </a:r>
            <a:endParaRPr lang="en-US" sz="850" dirty="0"/>
          </a:p>
        </p:txBody>
      </p:sp>
      <p:sp>
        <p:nvSpPr>
          <p:cNvPr id="21" name="Text 19"/>
          <p:cNvSpPr/>
          <p:nvPr/>
        </p:nvSpPr>
        <p:spPr>
          <a:xfrm>
            <a:off x="396835" y="5694640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Enter customer name: Adam</a:t>
            </a:r>
            <a:endParaRPr lang="en-US" sz="850" dirty="0"/>
          </a:p>
        </p:txBody>
      </p:sp>
      <p:sp>
        <p:nvSpPr>
          <p:cNvPr id="22" name="Text 20"/>
          <p:cNvSpPr/>
          <p:nvPr/>
        </p:nvSpPr>
        <p:spPr>
          <a:xfrm>
            <a:off x="396835" y="6003608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--- MENU ---</a:t>
            </a:r>
            <a:endParaRPr lang="en-US" sz="850" dirty="0"/>
          </a:p>
        </p:txBody>
      </p:sp>
      <p:sp>
        <p:nvSpPr>
          <p:cNvPr id="23" name="Text 21"/>
          <p:cNvSpPr/>
          <p:nvPr/>
        </p:nvSpPr>
        <p:spPr>
          <a:xfrm>
            <a:off x="396835" y="6312575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1400"/>
              </a:lnSpc>
              <a:buSzPct val="100000"/>
              <a:buFont typeface="+mj-lt"/>
              <a:buAutoNum type="arabicPeriod"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Burger Rs.99.00 2. Pizza Rs.199.00 3. Pasta Rs.149.00 4. Coffee Rs.49.00 5. IceCream Rs.89.00</a:t>
            </a:r>
            <a:endParaRPr lang="en-US" sz="850" dirty="0"/>
          </a:p>
        </p:txBody>
      </p:sp>
      <p:sp>
        <p:nvSpPr>
          <p:cNvPr id="24" name="Text 22"/>
          <p:cNvSpPr/>
          <p:nvPr/>
        </p:nvSpPr>
        <p:spPr>
          <a:xfrm>
            <a:off x="396835" y="6621542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Enter item number: 3</a:t>
            </a:r>
            <a:endParaRPr lang="en-US" sz="850" dirty="0"/>
          </a:p>
        </p:txBody>
      </p:sp>
      <p:sp>
        <p:nvSpPr>
          <p:cNvPr id="25" name="Text 23"/>
          <p:cNvSpPr/>
          <p:nvPr/>
        </p:nvSpPr>
        <p:spPr>
          <a:xfrm>
            <a:off x="396835" y="6930509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Enter quantity: 1</a:t>
            </a:r>
            <a:endParaRPr lang="en-US" sz="850" dirty="0"/>
          </a:p>
        </p:txBody>
      </p:sp>
      <p:sp>
        <p:nvSpPr>
          <p:cNvPr id="26" name="Text 24"/>
          <p:cNvSpPr/>
          <p:nvPr/>
        </p:nvSpPr>
        <p:spPr>
          <a:xfrm>
            <a:off x="396835" y="7239476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Add more items? (1=Yes, O=No): 0</a:t>
            </a:r>
            <a:endParaRPr lang="en-US" sz="850" dirty="0"/>
          </a:p>
        </p:txBody>
      </p:sp>
      <p:sp>
        <p:nvSpPr>
          <p:cNvPr id="27" name="Text 25"/>
          <p:cNvSpPr/>
          <p:nvPr/>
        </p:nvSpPr>
        <p:spPr>
          <a:xfrm>
            <a:off x="396835" y="7548443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Order 1 placed successfully for Adam! Total = Rs.149.00</a:t>
            </a:r>
            <a:endParaRPr lang="en-US" sz="850" dirty="0"/>
          </a:p>
        </p:txBody>
      </p:sp>
      <p:sp>
        <p:nvSpPr>
          <p:cNvPr id="28" name="Text 26"/>
          <p:cNvSpPr/>
          <p:nvPr/>
        </p:nvSpPr>
        <p:spPr>
          <a:xfrm>
            <a:off x="396835" y="7857411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Process order</a:t>
            </a:r>
            <a:endParaRPr lang="en-US" sz="850" dirty="0"/>
          </a:p>
        </p:txBody>
      </p:sp>
      <p:sp>
        <p:nvSpPr>
          <p:cNvPr id="29" name="Text 27"/>
          <p:cNvSpPr/>
          <p:nvPr/>
        </p:nvSpPr>
        <p:spPr>
          <a:xfrm>
            <a:off x="396835" y="8166378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--- RESTAURANT ORDER SYSTEM ---</a:t>
            </a:r>
            <a:endParaRPr lang="en-US" sz="850" dirty="0"/>
          </a:p>
        </p:txBody>
      </p:sp>
      <p:sp>
        <p:nvSpPr>
          <p:cNvPr id="30" name="Text 28"/>
          <p:cNvSpPr/>
          <p:nvPr/>
        </p:nvSpPr>
        <p:spPr>
          <a:xfrm>
            <a:off x="396835" y="8475345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Show Menu</a:t>
            </a:r>
            <a:endParaRPr lang="en-US" sz="850" dirty="0"/>
          </a:p>
        </p:txBody>
      </p:sp>
      <p:sp>
        <p:nvSpPr>
          <p:cNvPr id="31" name="Text 29"/>
          <p:cNvSpPr/>
          <p:nvPr/>
        </p:nvSpPr>
        <p:spPr>
          <a:xfrm>
            <a:off x="396835" y="8784312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Place Order</a:t>
            </a:r>
            <a:endParaRPr lang="en-US" sz="850" dirty="0"/>
          </a:p>
        </p:txBody>
      </p:sp>
      <p:sp>
        <p:nvSpPr>
          <p:cNvPr id="32" name="Text 30"/>
          <p:cNvSpPr/>
          <p:nvPr/>
        </p:nvSpPr>
        <p:spPr>
          <a:xfrm>
            <a:off x="396835" y="9093279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Process Order</a:t>
            </a:r>
            <a:endParaRPr lang="en-US" sz="850" dirty="0"/>
          </a:p>
        </p:txBody>
      </p:sp>
      <p:sp>
        <p:nvSpPr>
          <p:cNvPr id="33" name="Text 31"/>
          <p:cNvSpPr/>
          <p:nvPr/>
        </p:nvSpPr>
        <p:spPr>
          <a:xfrm>
            <a:off x="396835" y="9402247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View Pending Orders</a:t>
            </a:r>
            <a:endParaRPr lang="en-US" sz="850" dirty="0"/>
          </a:p>
        </p:txBody>
      </p:sp>
      <p:sp>
        <p:nvSpPr>
          <p:cNvPr id="34" name="Text 32"/>
          <p:cNvSpPr/>
          <p:nvPr/>
        </p:nvSpPr>
        <p:spPr>
          <a:xfrm>
            <a:off x="396835" y="9711214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View Last Completed Order</a:t>
            </a:r>
            <a:endParaRPr lang="en-US" sz="850" dirty="0"/>
          </a:p>
        </p:txBody>
      </p:sp>
      <p:sp>
        <p:nvSpPr>
          <p:cNvPr id="35" name="Text 33"/>
          <p:cNvSpPr/>
          <p:nvPr/>
        </p:nvSpPr>
        <p:spPr>
          <a:xfrm>
            <a:off x="396835" y="10020181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Exit</a:t>
            </a:r>
            <a:endParaRPr lang="en-US" sz="850" dirty="0"/>
          </a:p>
        </p:txBody>
      </p:sp>
      <p:sp>
        <p:nvSpPr>
          <p:cNvPr id="36" name="Text 34"/>
          <p:cNvSpPr/>
          <p:nvPr/>
        </p:nvSpPr>
        <p:spPr>
          <a:xfrm>
            <a:off x="396835" y="10329148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Enter choice: 3</a:t>
            </a:r>
            <a:endParaRPr lang="en-US" sz="850" dirty="0"/>
          </a:p>
        </p:txBody>
      </p:sp>
      <p:sp>
        <p:nvSpPr>
          <p:cNvPr id="37" name="Text 35"/>
          <p:cNvSpPr/>
          <p:nvPr/>
        </p:nvSpPr>
        <p:spPr>
          <a:xfrm>
            <a:off x="396835" y="10638115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Processing Order 1... Customer: Adam</a:t>
            </a:r>
            <a:endParaRPr lang="en-US" sz="850" dirty="0"/>
          </a:p>
        </p:txBody>
      </p:sp>
      <p:sp>
        <p:nvSpPr>
          <p:cNvPr id="38" name="Text 36"/>
          <p:cNvSpPr/>
          <p:nvPr/>
        </p:nvSpPr>
        <p:spPr>
          <a:xfrm>
            <a:off x="396835" y="10947083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Pasta x1 = Rs.149.00 Total: Rs.149.00</a:t>
            </a:r>
            <a:endParaRPr lang="en-US" sz="850" dirty="0"/>
          </a:p>
        </p:txBody>
      </p:sp>
      <p:sp>
        <p:nvSpPr>
          <p:cNvPr id="39" name="Text 37"/>
          <p:cNvSpPr/>
          <p:nvPr/>
        </p:nvSpPr>
        <p:spPr>
          <a:xfrm>
            <a:off x="396835" y="11256050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Order Completed!</a:t>
            </a:r>
            <a:endParaRPr lang="en-US" sz="850" dirty="0"/>
          </a:p>
        </p:txBody>
      </p:sp>
      <p:sp>
        <p:nvSpPr>
          <p:cNvPr id="40" name="Text 38"/>
          <p:cNvSpPr/>
          <p:nvPr/>
        </p:nvSpPr>
        <p:spPr>
          <a:xfrm>
            <a:off x="396835" y="11565017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View pending orders</a:t>
            </a:r>
            <a:endParaRPr lang="en-US" sz="850" dirty="0"/>
          </a:p>
        </p:txBody>
      </p:sp>
      <p:sp>
        <p:nvSpPr>
          <p:cNvPr id="41" name="Text 39"/>
          <p:cNvSpPr/>
          <p:nvPr/>
        </p:nvSpPr>
        <p:spPr>
          <a:xfrm>
            <a:off x="396835" y="11873984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--- RESTAURANT ORDER SYSTEM ---</a:t>
            </a:r>
            <a:endParaRPr lang="en-US" sz="850" dirty="0"/>
          </a:p>
        </p:txBody>
      </p:sp>
      <p:sp>
        <p:nvSpPr>
          <p:cNvPr id="42" name="Text 40"/>
          <p:cNvSpPr/>
          <p:nvPr/>
        </p:nvSpPr>
        <p:spPr>
          <a:xfrm>
            <a:off x="396835" y="12182951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Show Menu</a:t>
            </a:r>
            <a:endParaRPr lang="en-US" sz="850" dirty="0"/>
          </a:p>
        </p:txBody>
      </p:sp>
      <p:sp>
        <p:nvSpPr>
          <p:cNvPr id="43" name="Text 41"/>
          <p:cNvSpPr/>
          <p:nvPr/>
        </p:nvSpPr>
        <p:spPr>
          <a:xfrm>
            <a:off x="396835" y="12491918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Place Order</a:t>
            </a:r>
            <a:endParaRPr lang="en-US" sz="850" dirty="0"/>
          </a:p>
        </p:txBody>
      </p:sp>
      <p:sp>
        <p:nvSpPr>
          <p:cNvPr id="44" name="Text 42"/>
          <p:cNvSpPr/>
          <p:nvPr/>
        </p:nvSpPr>
        <p:spPr>
          <a:xfrm>
            <a:off x="396835" y="12800886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Process Order</a:t>
            </a:r>
            <a:endParaRPr lang="en-US" sz="850" dirty="0"/>
          </a:p>
        </p:txBody>
      </p:sp>
      <p:sp>
        <p:nvSpPr>
          <p:cNvPr id="45" name="Text 43"/>
          <p:cNvSpPr/>
          <p:nvPr/>
        </p:nvSpPr>
        <p:spPr>
          <a:xfrm>
            <a:off x="396835" y="13109853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View Pending Orders</a:t>
            </a:r>
            <a:endParaRPr lang="en-US" sz="850" dirty="0"/>
          </a:p>
        </p:txBody>
      </p:sp>
      <p:sp>
        <p:nvSpPr>
          <p:cNvPr id="46" name="Text 44"/>
          <p:cNvSpPr/>
          <p:nvPr/>
        </p:nvSpPr>
        <p:spPr>
          <a:xfrm>
            <a:off x="396835" y="13418820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View Last Completed Order</a:t>
            </a:r>
            <a:endParaRPr lang="en-US" sz="850" dirty="0"/>
          </a:p>
        </p:txBody>
      </p:sp>
      <p:sp>
        <p:nvSpPr>
          <p:cNvPr id="47" name="Text 45"/>
          <p:cNvSpPr/>
          <p:nvPr/>
        </p:nvSpPr>
        <p:spPr>
          <a:xfrm>
            <a:off x="396835" y="13727787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Exit</a:t>
            </a:r>
            <a:endParaRPr lang="en-US" sz="850" dirty="0"/>
          </a:p>
        </p:txBody>
      </p:sp>
      <p:sp>
        <p:nvSpPr>
          <p:cNvPr id="48" name="Text 46"/>
          <p:cNvSpPr/>
          <p:nvPr/>
        </p:nvSpPr>
        <p:spPr>
          <a:xfrm>
            <a:off x="396835" y="14036754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Enter choice: 4</a:t>
            </a:r>
            <a:endParaRPr lang="en-US" sz="850" dirty="0"/>
          </a:p>
        </p:txBody>
      </p:sp>
      <p:sp>
        <p:nvSpPr>
          <p:cNvPr id="49" name="Text 47"/>
          <p:cNvSpPr/>
          <p:nvPr/>
        </p:nvSpPr>
        <p:spPr>
          <a:xfrm>
            <a:off x="396835" y="14345722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r>
              <a:rPr lang="en-US" sz="850" dirty="0">
                <a:solidFill>
                  <a:srgbClr val="BFBFBF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No pending orders!</a:t>
            </a:r>
            <a:endParaRPr lang="en-US" sz="850" dirty="0"/>
          </a:p>
        </p:txBody>
      </p:sp>
      <p:sp>
        <p:nvSpPr>
          <p:cNvPr id="50" name="Text 48"/>
          <p:cNvSpPr/>
          <p:nvPr/>
        </p:nvSpPr>
        <p:spPr>
          <a:xfrm>
            <a:off x="396835" y="14654689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endParaRPr lang="en-US" sz="850" dirty="0"/>
          </a:p>
        </p:txBody>
      </p:sp>
      <p:sp>
        <p:nvSpPr>
          <p:cNvPr id="51" name="Text 49"/>
          <p:cNvSpPr/>
          <p:nvPr/>
        </p:nvSpPr>
        <p:spPr>
          <a:xfrm>
            <a:off x="396835" y="14963656"/>
            <a:ext cx="13836729" cy="18145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400"/>
              </a:lnSpc>
              <a:buNone/>
            </a:pPr>
            <a:endParaRPr lang="en-US" sz="8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1754</Words>
  <Application>Microsoft Office PowerPoint</Application>
  <PresentationFormat>Custom</PresentationFormat>
  <Paragraphs>169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Instrument Sans Medium</vt:lpstr>
      <vt:lpstr>Arial</vt:lpstr>
      <vt:lpstr>Open Sans</vt:lpstr>
      <vt:lpstr>Consolas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lastModifiedBy>mithra vinda</cp:lastModifiedBy>
  <cp:revision>2</cp:revision>
  <dcterms:created xsi:type="dcterms:W3CDTF">2025-09-23T15:23:19Z</dcterms:created>
  <dcterms:modified xsi:type="dcterms:W3CDTF">2026-03-01T12:27:18Z</dcterms:modified>
</cp:coreProperties>
</file>